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78" r:id="rId4"/>
    <p:sldId id="277" r:id="rId5"/>
    <p:sldId id="275" r:id="rId6"/>
    <p:sldId id="274" r:id="rId7"/>
    <p:sldId id="273" r:id="rId8"/>
    <p:sldId id="272" r:id="rId9"/>
    <p:sldId id="271" r:id="rId10"/>
    <p:sldId id="270" r:id="rId11"/>
    <p:sldId id="269" r:id="rId12"/>
    <p:sldId id="268" r:id="rId13"/>
    <p:sldId id="267" r:id="rId14"/>
    <p:sldId id="266" r:id="rId15"/>
    <p:sldId id="265" r:id="rId16"/>
    <p:sldId id="281" r:id="rId17"/>
    <p:sldId id="279" r:id="rId18"/>
    <p:sldId id="280" r:id="rId19"/>
    <p:sldId id="283" r:id="rId20"/>
    <p:sldId id="282" r:id="rId21"/>
    <p:sldId id="287" r:id="rId22"/>
    <p:sldId id="288" r:id="rId23"/>
    <p:sldId id="261" r:id="rId2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4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55576" y="2060848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5949-3BEC-4EA6-A48D-3E93C144E540}" type="datetimeFigureOut">
              <a:rPr lang="zh-CN" altLang="en-US" smtClean="0"/>
              <a:pPr/>
              <a:t>2017/5/9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8B876-B932-4A50-94A9-215A6C1374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508"/>
            <a:ext cx="9144000" cy="5889842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771800" y="4797152"/>
            <a:ext cx="360040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2479119" y="4891999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鼎维固模架工程股份有限公司</a:t>
            </a:r>
          </a:p>
        </p:txBody>
      </p:sp>
    </p:spTree>
    <p:extLst>
      <p:ext uri="{BB962C8B-B14F-4D97-AF65-F5344CB8AC3E}">
        <p14:creationId xmlns="" xmlns:p14="http://schemas.microsoft.com/office/powerpoint/2010/main" val="4632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5949-3BEC-4EA6-A48D-3E93C144E540}" type="datetimeFigureOut">
              <a:rPr lang="zh-CN" altLang="en-US" smtClean="0"/>
              <a:pPr/>
              <a:t>2017/5/9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8B876-B932-4A50-94A9-215A6C1374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74" y="0"/>
            <a:ext cx="8966626" cy="62927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76655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2110"/>
            <a:ext cx="9153302" cy="40558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3481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5949-3BEC-4EA6-A48D-3E93C144E540}" type="datetimeFigureOut">
              <a:rPr lang="zh-CN" altLang="en-US" smtClean="0"/>
              <a:pPr/>
              <a:t>2017/5/9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8B876-B932-4A50-94A9-215A6C1374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29071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5949-3BEC-4EA6-A48D-3E93C144E540}" type="datetimeFigureOut">
              <a:rPr lang="zh-CN" altLang="en-US" smtClean="0"/>
              <a:pPr/>
              <a:t>2017/5/9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8B876-B932-4A50-94A9-215A6C1374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355675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5949-3BEC-4EA6-A48D-3E93C144E540}" type="datetimeFigureOut">
              <a:rPr lang="zh-CN" altLang="en-US" smtClean="0"/>
              <a:pPr/>
              <a:t>2017/5/9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8B876-B932-4A50-94A9-215A6C1374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911409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5949-3BEC-4EA6-A48D-3E93C144E540}" type="datetimeFigureOut">
              <a:rPr lang="zh-CN" altLang="en-US" smtClean="0"/>
              <a:pPr/>
              <a:t>2017/5/9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8B876-B932-4A50-94A9-215A6C1374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114905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5949-3BEC-4EA6-A48D-3E93C144E540}" type="datetimeFigureOut">
              <a:rPr lang="zh-CN" altLang="en-US" smtClean="0"/>
              <a:pPr/>
              <a:t>2017/5/9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8B876-B932-4A50-94A9-215A6C1374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29908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5949-3BEC-4EA6-A48D-3E93C144E540}" type="datetimeFigureOut">
              <a:rPr lang="zh-CN" altLang="en-US" smtClean="0"/>
              <a:pPr/>
              <a:t>2017/5/9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8B876-B932-4A50-94A9-215A6C1374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97586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5949-3BEC-4EA6-A48D-3E93C144E540}" type="datetimeFigureOut">
              <a:rPr lang="zh-CN" altLang="en-US" smtClean="0"/>
              <a:pPr/>
              <a:t>2017/5/9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8B876-B932-4A50-94A9-215A6C1374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21957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5949-3BEC-4EA6-A48D-3E93C144E540}" type="datetimeFigureOut">
              <a:rPr lang="zh-CN" altLang="en-US" smtClean="0"/>
              <a:pPr/>
              <a:t>2017/5/9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8B876-B932-4A50-94A9-215A6C1374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0556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05949-3BEC-4EA6-A48D-3E93C144E540}" type="datetimeFigureOut">
              <a:rPr lang="zh-CN" altLang="en-US" smtClean="0"/>
              <a:pPr/>
              <a:t>2017/5/9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8B876-B932-4A50-94A9-215A6C1374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53503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80132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928938" y="1714500"/>
            <a:ext cx="385762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zh-CN" sz="3600" b="1" dirty="0">
                <a:latin typeface="Calibri" pitchFamily="34" charset="0"/>
                <a:ea typeface="宋体" pitchFamily="2" charset="-122"/>
              </a:rPr>
              <a:t>小时候</a:t>
            </a:r>
            <a:r>
              <a:rPr lang="en-US" altLang="zh-CN" sz="3600" b="1" dirty="0">
                <a:latin typeface="Calibri" pitchFamily="34" charset="0"/>
                <a:ea typeface="宋体" pitchFamily="2" charset="-122"/>
              </a:rPr>
              <a:t>——</a:t>
            </a:r>
            <a:endParaRPr lang="zh-CN" altLang="zh-CN" sz="3600" dirty="0"/>
          </a:p>
          <a:p>
            <a:pPr algn="ctr" eaLnBrk="0" hangingPunct="0"/>
            <a:r>
              <a:rPr lang="zh-CN" sz="3600" dirty="0">
                <a:latin typeface="Calibri" pitchFamily="34" charset="0"/>
                <a:ea typeface="宋体" pitchFamily="2" charset="-122"/>
              </a:rPr>
              <a:t>老师问我们长大</a:t>
            </a:r>
            <a:endParaRPr lang="en-US" altLang="zh-CN" sz="3600" dirty="0">
              <a:latin typeface="Calibri" pitchFamily="34" charset="0"/>
              <a:ea typeface="宋体" pitchFamily="2" charset="-122"/>
            </a:endParaRPr>
          </a:p>
          <a:p>
            <a:pPr algn="ctr" eaLnBrk="0" hangingPunct="0"/>
            <a:r>
              <a:rPr lang="zh-CN" sz="3600" dirty="0">
                <a:latin typeface="Calibri" pitchFamily="34" charset="0"/>
                <a:ea typeface="宋体" pitchFamily="2" charset="-122"/>
              </a:rPr>
              <a:t>想做什么</a:t>
            </a:r>
            <a:endParaRPr lang="zh-CN" sz="3600" dirty="0"/>
          </a:p>
          <a:p>
            <a:pPr algn="ctr" eaLnBrk="0" hangingPunct="0"/>
            <a:r>
              <a:rPr lang="zh-CN" sz="3600" dirty="0">
                <a:latin typeface="Calibri" pitchFamily="34" charset="0"/>
                <a:ea typeface="宋体" pitchFamily="2" charset="-122"/>
              </a:rPr>
              <a:t>一脸天真的我们</a:t>
            </a:r>
            <a:endParaRPr lang="en-US" altLang="zh-CN" sz="3600" dirty="0">
              <a:latin typeface="Calibri" pitchFamily="34" charset="0"/>
              <a:ea typeface="宋体" pitchFamily="2" charset="-122"/>
            </a:endParaRPr>
          </a:p>
          <a:p>
            <a:pPr algn="ctr" eaLnBrk="0" hangingPunct="0"/>
            <a:r>
              <a:rPr lang="zh-CN" sz="3600" dirty="0">
                <a:latin typeface="Calibri" pitchFamily="34" charset="0"/>
                <a:ea typeface="宋体" pitchFamily="2" charset="-122"/>
              </a:rPr>
              <a:t>自豪的说道</a:t>
            </a:r>
            <a:r>
              <a:rPr lang="zh-CN" altLang="en-US" sz="3600" dirty="0">
                <a:latin typeface="Calibri" pitchFamily="34" charset="0"/>
                <a:ea typeface="宋体" pitchFamily="2" charset="-122"/>
              </a:rPr>
              <a:t/>
            </a:r>
            <a:br>
              <a:rPr lang="zh-CN" altLang="en-US" sz="3600" dirty="0">
                <a:latin typeface="Calibri" pitchFamily="34" charset="0"/>
                <a:ea typeface="宋体" pitchFamily="2" charset="-122"/>
              </a:rPr>
            </a:br>
            <a:r>
              <a:rPr lang="zh-CN" altLang="en-US" sz="3600" dirty="0">
                <a:latin typeface="Calibri" pitchFamily="34" charset="0"/>
                <a:ea typeface="宋体" pitchFamily="2" charset="-122"/>
              </a:rPr>
              <a:t>我要当工程师</a:t>
            </a:r>
            <a:endParaRPr lang="zh-CN" alt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2572035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14625" y="2214563"/>
            <a:ext cx="435768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altLang="en-US" sz="3600" b="1" dirty="0"/>
              <a:t>多年以后的今天</a:t>
            </a:r>
            <a:r>
              <a:rPr lang="en-US" altLang="zh-CN" sz="3600" b="1" dirty="0"/>
              <a:t>——</a:t>
            </a:r>
            <a:endParaRPr lang="zh-CN" altLang="en-US" sz="3600" dirty="0"/>
          </a:p>
          <a:p>
            <a:r>
              <a:rPr lang="zh-CN" altLang="en-US" sz="3600" dirty="0"/>
              <a:t>即将走出校园</a:t>
            </a:r>
          </a:p>
          <a:p>
            <a:r>
              <a:rPr lang="zh-CN" altLang="en-US" sz="3600" dirty="0"/>
              <a:t>是时候实现</a:t>
            </a:r>
            <a:endParaRPr lang="en-US" altLang="zh-CN" sz="3600" dirty="0"/>
          </a:p>
          <a:p>
            <a:r>
              <a:rPr lang="zh-CN" altLang="en-US" sz="3600" dirty="0"/>
              <a:t>当年的梦想了</a:t>
            </a:r>
          </a:p>
        </p:txBody>
      </p:sp>
    </p:spTree>
    <p:extLst>
      <p:ext uri="{BB962C8B-B14F-4D97-AF65-F5344CB8AC3E}">
        <p14:creationId xmlns="" xmlns:p14="http://schemas.microsoft.com/office/powerpoint/2010/main" val="2572035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1520" y="1772816"/>
            <a:ext cx="856895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鼎维固模架：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一家专注于为工程领域提供安全、专业的模架施工解决方案的公司；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以专注和专业领先国内模架施工领域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     20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年的技术沉淀</a:t>
            </a:r>
            <a:endParaRPr lang="en-US" altLang="zh-CN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     5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年的辉煌历程</a:t>
            </a:r>
          </a:p>
        </p:txBody>
      </p:sp>
    </p:spTree>
    <p:extLst>
      <p:ext uri="{BB962C8B-B14F-4D97-AF65-F5344CB8AC3E}">
        <p14:creationId xmlns="" xmlns:p14="http://schemas.microsoft.com/office/powerpoint/2010/main" val="2572035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40200" y="3931940"/>
            <a:ext cx="3887788" cy="26654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638" y="4004965"/>
            <a:ext cx="3797300" cy="253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5508625" y="1557040"/>
            <a:ext cx="3384550" cy="215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395536" y="560090"/>
            <a:ext cx="82296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zh-CN" altLang="en-US" dirty="0"/>
              <a:t>公司简介篇</a:t>
            </a:r>
          </a:p>
        </p:txBody>
      </p:sp>
      <p:sp>
        <p:nvSpPr>
          <p:cNvPr id="6" name="矩形 5"/>
          <p:cNvSpPr/>
          <p:nvPr/>
        </p:nvSpPr>
        <p:spPr>
          <a:xfrm>
            <a:off x="827088" y="1772940"/>
            <a:ext cx="2881312" cy="3527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7731" y="1843583"/>
            <a:ext cx="2740025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F:\20160115_录像照相文件_鼎维固\2015年会照片\IMG_93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063" y="1628477"/>
            <a:ext cx="3278187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72035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827088" y="1185440"/>
            <a:ext cx="7931150" cy="4691832"/>
            <a:chOff x="0" y="0"/>
            <a:chExt cx="9154726" cy="6714575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1368811" cy="3868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i="0" dirty="0"/>
                <a:t>滨海站</a:t>
              </a:r>
            </a:p>
          </p:txBody>
        </p:sp>
        <p:grpSp>
          <p:nvGrpSpPr>
            <p:cNvPr id="4" name="组合 99"/>
            <p:cNvGrpSpPr>
              <a:grpSpLocks/>
            </p:cNvGrpSpPr>
            <p:nvPr/>
          </p:nvGrpSpPr>
          <p:grpSpPr bwMode="auto">
            <a:xfrm>
              <a:off x="0" y="332344"/>
              <a:ext cx="9154726" cy="6382231"/>
              <a:chOff x="0" y="332344"/>
              <a:chExt cx="9154726" cy="6382231"/>
            </a:xfrm>
          </p:grpSpPr>
          <p:cxnSp>
            <p:nvCxnSpPr>
              <p:cNvPr id="5" name="直接连接符 4"/>
              <p:cNvCxnSpPr/>
              <p:nvPr/>
            </p:nvCxnSpPr>
            <p:spPr>
              <a:xfrm>
                <a:off x="0" y="1987909"/>
                <a:ext cx="914373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>
                <a:off x="0" y="3932735"/>
                <a:ext cx="3347815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4788090" y="332344"/>
                <a:ext cx="71465" cy="547341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5867380" y="4004537"/>
                <a:ext cx="1944188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 flipV="1">
                <a:off x="3276351" y="3284459"/>
                <a:ext cx="1583203" cy="648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3347815" y="3932735"/>
                <a:ext cx="1511740" cy="648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>
                <a:spLocks noChangeArrowheads="1"/>
              </p:cNvSpPr>
              <p:nvPr/>
            </p:nvSpPr>
            <p:spPr bwMode="auto">
              <a:xfrm>
                <a:off x="2411760" y="1556792"/>
                <a:ext cx="4032449" cy="477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i="0"/>
                  <a:t>云          山          道</a:t>
                </a:r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7569690" y="404147"/>
                <a:ext cx="97118" cy="547341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8562857" y="371323"/>
                <a:ext cx="0" cy="5401611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" name="矩形 13"/>
              <p:cNvSpPr>
                <a:spLocks noChangeArrowheads="1"/>
              </p:cNvSpPr>
              <p:nvPr/>
            </p:nvSpPr>
            <p:spPr bwMode="auto">
              <a:xfrm>
                <a:off x="7834027" y="3717031"/>
                <a:ext cx="1309974" cy="477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i="0"/>
                  <a:t>……</a:t>
                </a:r>
                <a:endParaRPr lang="zh-CN" altLang="en-US" i="0"/>
              </a:p>
            </p:txBody>
          </p:sp>
          <p:sp>
            <p:nvSpPr>
              <p:cNvPr id="15" name="TextBox 14"/>
              <p:cNvSpPr txBox="1">
                <a:spLocks noChangeArrowheads="1"/>
              </p:cNvSpPr>
              <p:nvPr/>
            </p:nvSpPr>
            <p:spPr bwMode="auto">
              <a:xfrm rot="5400000">
                <a:off x="7349928" y="3890820"/>
                <a:ext cx="3183234" cy="426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i="0"/>
                  <a:t>西     中   环</a:t>
                </a:r>
              </a:p>
            </p:txBody>
          </p:sp>
          <p:sp>
            <p:nvSpPr>
              <p:cNvPr id="16" name="TextBox 15"/>
              <p:cNvSpPr txBox="1">
                <a:spLocks noChangeArrowheads="1"/>
              </p:cNvSpPr>
              <p:nvPr/>
            </p:nvSpPr>
            <p:spPr bwMode="auto">
              <a:xfrm rot="-1235189">
                <a:off x="3613308" y="3091999"/>
                <a:ext cx="1131338" cy="477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i="0"/>
                  <a:t>进  口</a:t>
                </a:r>
              </a:p>
            </p:txBody>
          </p:sp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 rot="1528862">
                <a:off x="3660249" y="4328177"/>
                <a:ext cx="1132719" cy="477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i="0"/>
                  <a:t>出  口</a:t>
                </a: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582707" y="2779789"/>
                <a:ext cx="1612522" cy="64827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zh-CN" altLang="en-US" sz="2800" b="1" i="0" dirty="0">
                    <a:solidFill>
                      <a:srgbClr val="FF0000"/>
                    </a:solidFill>
                  </a:rPr>
                  <a:t>鼎维固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1258866" y="2277170"/>
                <a:ext cx="936363" cy="35901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i="0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2266692" y="2997249"/>
                <a:ext cx="936363" cy="35901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i="0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2266692" y="2277170"/>
                <a:ext cx="936363" cy="35901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i="0"/>
              </a:p>
            </p:txBody>
          </p:sp>
          <p:sp>
            <p:nvSpPr>
              <p:cNvPr id="22" name="TextBox 21"/>
              <p:cNvSpPr txBox="1">
                <a:spLocks noChangeArrowheads="1"/>
              </p:cNvSpPr>
              <p:nvPr/>
            </p:nvSpPr>
            <p:spPr bwMode="auto">
              <a:xfrm>
                <a:off x="1330036" y="3442898"/>
                <a:ext cx="1079051" cy="477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b="1" i="0"/>
                  <a:t>E2-16</a:t>
                </a:r>
                <a:endParaRPr lang="zh-CN" altLang="en-US" b="1" i="0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65165" y="4078391"/>
                <a:ext cx="1530064" cy="64622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zh-CN" altLang="en-US" sz="1600" i="0" dirty="0"/>
                  <a:t>馨贝儿母婴</a:t>
                </a: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258866" y="4942075"/>
                <a:ext cx="936363" cy="35901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i="0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2339988" y="4942075"/>
                <a:ext cx="936363" cy="35901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i="0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2339988" y="4219946"/>
                <a:ext cx="936363" cy="3610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i="0"/>
              </a:p>
            </p:txBody>
          </p:sp>
          <p:sp>
            <p:nvSpPr>
              <p:cNvPr id="27" name="任意多边形 26"/>
              <p:cNvSpPr/>
              <p:nvPr/>
            </p:nvSpPr>
            <p:spPr>
              <a:xfrm>
                <a:off x="324336" y="386838"/>
                <a:ext cx="2834683" cy="1149739"/>
              </a:xfrm>
              <a:custGeom>
                <a:avLst/>
                <a:gdLst>
                  <a:gd name="connsiteX0" fmla="*/ 321733 w 2307771"/>
                  <a:gd name="connsiteY0" fmla="*/ 268514 h 725714"/>
                  <a:gd name="connsiteX1" fmla="*/ 670076 w 2307771"/>
                  <a:gd name="connsiteY1" fmla="*/ 341085 h 725714"/>
                  <a:gd name="connsiteX2" fmla="*/ 742648 w 2307771"/>
                  <a:gd name="connsiteY2" fmla="*/ 689428 h 725714"/>
                  <a:gd name="connsiteX3" fmla="*/ 1250648 w 2307771"/>
                  <a:gd name="connsiteY3" fmla="*/ 370114 h 725714"/>
                  <a:gd name="connsiteX4" fmla="*/ 1787676 w 2307771"/>
                  <a:gd name="connsiteY4" fmla="*/ 587828 h 725714"/>
                  <a:gd name="connsiteX5" fmla="*/ 1424819 w 2307771"/>
                  <a:gd name="connsiteY5" fmla="*/ 689428 h 725714"/>
                  <a:gd name="connsiteX6" fmla="*/ 2295676 w 2307771"/>
                  <a:gd name="connsiteY6" fmla="*/ 370114 h 725714"/>
                  <a:gd name="connsiteX7" fmla="*/ 1352248 w 2307771"/>
                  <a:gd name="connsiteY7" fmla="*/ 152400 h 725714"/>
                  <a:gd name="connsiteX8" fmla="*/ 902305 w 2307771"/>
                  <a:gd name="connsiteY8" fmla="*/ 181428 h 725714"/>
                  <a:gd name="connsiteX9" fmla="*/ 307219 w 2307771"/>
                  <a:gd name="connsiteY9" fmla="*/ 21771 h 725714"/>
                  <a:gd name="connsiteX10" fmla="*/ 2419 w 2307771"/>
                  <a:gd name="connsiteY10" fmla="*/ 312057 h 725714"/>
                  <a:gd name="connsiteX11" fmla="*/ 321733 w 2307771"/>
                  <a:gd name="connsiteY11" fmla="*/ 268514 h 725714"/>
                  <a:gd name="connsiteX0" fmla="*/ 321733 w 2347719"/>
                  <a:gd name="connsiteY0" fmla="*/ 268514 h 701576"/>
                  <a:gd name="connsiteX1" fmla="*/ 670076 w 2347719"/>
                  <a:gd name="connsiteY1" fmla="*/ 341085 h 701576"/>
                  <a:gd name="connsiteX2" fmla="*/ 742648 w 2347719"/>
                  <a:gd name="connsiteY2" fmla="*/ 689428 h 701576"/>
                  <a:gd name="connsiteX3" fmla="*/ 1250648 w 2347719"/>
                  <a:gd name="connsiteY3" fmla="*/ 370114 h 701576"/>
                  <a:gd name="connsiteX4" fmla="*/ 1787676 w 2347719"/>
                  <a:gd name="connsiteY4" fmla="*/ 587828 h 701576"/>
                  <a:gd name="connsiteX5" fmla="*/ 1664507 w 2347719"/>
                  <a:gd name="connsiteY5" fmla="*/ 665290 h 701576"/>
                  <a:gd name="connsiteX6" fmla="*/ 2295676 w 2347719"/>
                  <a:gd name="connsiteY6" fmla="*/ 370114 h 701576"/>
                  <a:gd name="connsiteX7" fmla="*/ 1352248 w 2347719"/>
                  <a:gd name="connsiteY7" fmla="*/ 152400 h 701576"/>
                  <a:gd name="connsiteX8" fmla="*/ 902305 w 2347719"/>
                  <a:gd name="connsiteY8" fmla="*/ 181428 h 701576"/>
                  <a:gd name="connsiteX9" fmla="*/ 307219 w 2347719"/>
                  <a:gd name="connsiteY9" fmla="*/ 21771 h 701576"/>
                  <a:gd name="connsiteX10" fmla="*/ 2419 w 2347719"/>
                  <a:gd name="connsiteY10" fmla="*/ 312057 h 701576"/>
                  <a:gd name="connsiteX11" fmla="*/ 321733 w 2347719"/>
                  <a:gd name="connsiteY11" fmla="*/ 268514 h 701576"/>
                  <a:gd name="connsiteX0" fmla="*/ 321733 w 2383723"/>
                  <a:gd name="connsiteY0" fmla="*/ 268514 h 701576"/>
                  <a:gd name="connsiteX1" fmla="*/ 670076 w 2383723"/>
                  <a:gd name="connsiteY1" fmla="*/ 341085 h 701576"/>
                  <a:gd name="connsiteX2" fmla="*/ 742648 w 2383723"/>
                  <a:gd name="connsiteY2" fmla="*/ 689428 h 701576"/>
                  <a:gd name="connsiteX3" fmla="*/ 1250648 w 2383723"/>
                  <a:gd name="connsiteY3" fmla="*/ 370114 h 701576"/>
                  <a:gd name="connsiteX4" fmla="*/ 1787676 w 2383723"/>
                  <a:gd name="connsiteY4" fmla="*/ 587828 h 701576"/>
                  <a:gd name="connsiteX5" fmla="*/ 1880531 w 2383723"/>
                  <a:gd name="connsiteY5" fmla="*/ 665290 h 701576"/>
                  <a:gd name="connsiteX6" fmla="*/ 2295676 w 2383723"/>
                  <a:gd name="connsiteY6" fmla="*/ 370114 h 701576"/>
                  <a:gd name="connsiteX7" fmla="*/ 1352248 w 2383723"/>
                  <a:gd name="connsiteY7" fmla="*/ 152400 h 701576"/>
                  <a:gd name="connsiteX8" fmla="*/ 902305 w 2383723"/>
                  <a:gd name="connsiteY8" fmla="*/ 181428 h 701576"/>
                  <a:gd name="connsiteX9" fmla="*/ 307219 w 2383723"/>
                  <a:gd name="connsiteY9" fmla="*/ 21771 h 701576"/>
                  <a:gd name="connsiteX10" fmla="*/ 2419 w 2383723"/>
                  <a:gd name="connsiteY10" fmla="*/ 312057 h 701576"/>
                  <a:gd name="connsiteX11" fmla="*/ 321733 w 2383723"/>
                  <a:gd name="connsiteY11" fmla="*/ 268514 h 701576"/>
                  <a:gd name="connsiteX0" fmla="*/ 321733 w 2393074"/>
                  <a:gd name="connsiteY0" fmla="*/ 299962 h 733024"/>
                  <a:gd name="connsiteX1" fmla="*/ 670076 w 2393074"/>
                  <a:gd name="connsiteY1" fmla="*/ 372533 h 733024"/>
                  <a:gd name="connsiteX2" fmla="*/ 742648 w 2393074"/>
                  <a:gd name="connsiteY2" fmla="*/ 720876 h 733024"/>
                  <a:gd name="connsiteX3" fmla="*/ 1250648 w 2393074"/>
                  <a:gd name="connsiteY3" fmla="*/ 401562 h 733024"/>
                  <a:gd name="connsiteX4" fmla="*/ 1787676 w 2393074"/>
                  <a:gd name="connsiteY4" fmla="*/ 619276 h 733024"/>
                  <a:gd name="connsiteX5" fmla="*/ 1880531 w 2393074"/>
                  <a:gd name="connsiteY5" fmla="*/ 696738 h 733024"/>
                  <a:gd name="connsiteX6" fmla="*/ 2295676 w 2393074"/>
                  <a:gd name="connsiteY6" fmla="*/ 401562 h 733024"/>
                  <a:gd name="connsiteX7" fmla="*/ 1296144 w 2393074"/>
                  <a:gd name="connsiteY7" fmla="*/ 31448 h 733024"/>
                  <a:gd name="connsiteX8" fmla="*/ 902305 w 2393074"/>
                  <a:gd name="connsiteY8" fmla="*/ 212876 h 733024"/>
                  <a:gd name="connsiteX9" fmla="*/ 307219 w 2393074"/>
                  <a:gd name="connsiteY9" fmla="*/ 53219 h 733024"/>
                  <a:gd name="connsiteX10" fmla="*/ 2419 w 2393074"/>
                  <a:gd name="connsiteY10" fmla="*/ 343505 h 733024"/>
                  <a:gd name="connsiteX11" fmla="*/ 321733 w 2393074"/>
                  <a:gd name="connsiteY11" fmla="*/ 299962 h 733024"/>
                  <a:gd name="connsiteX0" fmla="*/ 321733 w 2381073"/>
                  <a:gd name="connsiteY0" fmla="*/ 268514 h 701576"/>
                  <a:gd name="connsiteX1" fmla="*/ 670076 w 2381073"/>
                  <a:gd name="connsiteY1" fmla="*/ 341085 h 701576"/>
                  <a:gd name="connsiteX2" fmla="*/ 742648 w 2381073"/>
                  <a:gd name="connsiteY2" fmla="*/ 689428 h 701576"/>
                  <a:gd name="connsiteX3" fmla="*/ 1250648 w 2381073"/>
                  <a:gd name="connsiteY3" fmla="*/ 370114 h 701576"/>
                  <a:gd name="connsiteX4" fmla="*/ 1787676 w 2381073"/>
                  <a:gd name="connsiteY4" fmla="*/ 587828 h 701576"/>
                  <a:gd name="connsiteX5" fmla="*/ 1880531 w 2381073"/>
                  <a:gd name="connsiteY5" fmla="*/ 665290 h 701576"/>
                  <a:gd name="connsiteX6" fmla="*/ 2295676 w 2381073"/>
                  <a:gd name="connsiteY6" fmla="*/ 370114 h 701576"/>
                  <a:gd name="connsiteX7" fmla="*/ 1368151 w 2381073"/>
                  <a:gd name="connsiteY7" fmla="*/ 144016 h 701576"/>
                  <a:gd name="connsiteX8" fmla="*/ 902305 w 2381073"/>
                  <a:gd name="connsiteY8" fmla="*/ 181428 h 701576"/>
                  <a:gd name="connsiteX9" fmla="*/ 307219 w 2381073"/>
                  <a:gd name="connsiteY9" fmla="*/ 21771 h 701576"/>
                  <a:gd name="connsiteX10" fmla="*/ 2419 w 2381073"/>
                  <a:gd name="connsiteY10" fmla="*/ 312057 h 701576"/>
                  <a:gd name="connsiteX11" fmla="*/ 321733 w 2381073"/>
                  <a:gd name="connsiteY11" fmla="*/ 268514 h 701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81073" h="701576">
                    <a:moveTo>
                      <a:pt x="321733" y="268514"/>
                    </a:moveTo>
                    <a:cubicBezTo>
                      <a:pt x="433009" y="273352"/>
                      <a:pt x="599924" y="270933"/>
                      <a:pt x="670076" y="341085"/>
                    </a:cubicBezTo>
                    <a:cubicBezTo>
                      <a:pt x="740229" y="411237"/>
                      <a:pt x="645886" y="684590"/>
                      <a:pt x="742648" y="689428"/>
                    </a:cubicBezTo>
                    <a:cubicBezTo>
                      <a:pt x="839410" y="694266"/>
                      <a:pt x="1076477" y="387047"/>
                      <a:pt x="1250648" y="370114"/>
                    </a:cubicBezTo>
                    <a:cubicBezTo>
                      <a:pt x="1424819" y="353181"/>
                      <a:pt x="1682696" y="538632"/>
                      <a:pt x="1787676" y="587828"/>
                    </a:cubicBezTo>
                    <a:cubicBezTo>
                      <a:pt x="1892657" y="637024"/>
                      <a:pt x="1795864" y="701576"/>
                      <a:pt x="1880531" y="665290"/>
                    </a:cubicBezTo>
                    <a:cubicBezTo>
                      <a:pt x="1965198" y="629004"/>
                      <a:pt x="2381073" y="456993"/>
                      <a:pt x="2295676" y="370114"/>
                    </a:cubicBezTo>
                    <a:cubicBezTo>
                      <a:pt x="2210279" y="283235"/>
                      <a:pt x="1600379" y="175464"/>
                      <a:pt x="1368151" y="144016"/>
                    </a:cubicBezTo>
                    <a:cubicBezTo>
                      <a:pt x="1135923" y="112568"/>
                      <a:pt x="1079127" y="201802"/>
                      <a:pt x="902305" y="181428"/>
                    </a:cubicBezTo>
                    <a:cubicBezTo>
                      <a:pt x="725483" y="161054"/>
                      <a:pt x="457200" y="0"/>
                      <a:pt x="307219" y="21771"/>
                    </a:cubicBezTo>
                    <a:cubicBezTo>
                      <a:pt x="157238" y="43542"/>
                      <a:pt x="0" y="275771"/>
                      <a:pt x="2419" y="312057"/>
                    </a:cubicBezTo>
                    <a:cubicBezTo>
                      <a:pt x="4838" y="348343"/>
                      <a:pt x="210457" y="263676"/>
                      <a:pt x="321733" y="268514"/>
                    </a:cubicBezTo>
                    <a:close/>
                  </a:path>
                </a:pathLst>
              </a:cu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i="0"/>
              </a:p>
            </p:txBody>
          </p:sp>
          <p:sp>
            <p:nvSpPr>
              <p:cNvPr id="28" name="TextBox 27"/>
              <p:cNvSpPr txBox="1">
                <a:spLocks noChangeArrowheads="1"/>
              </p:cNvSpPr>
              <p:nvPr/>
            </p:nvSpPr>
            <p:spPr bwMode="auto">
              <a:xfrm>
                <a:off x="1187624" y="1340768"/>
                <a:ext cx="100811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i="0"/>
                  <a:t>金海湖</a:t>
                </a: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3740838" y="5011826"/>
                <a:ext cx="1047252" cy="3610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zh-CN" altLang="en-US" b="1" dirty="0"/>
                  <a:t>便利店</a:t>
                </a:r>
                <a:endParaRPr lang="zh-CN" altLang="en-US" b="1" i="0" dirty="0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6233863" y="1302706"/>
                <a:ext cx="1147089" cy="65032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i="0" dirty="0">
                    <a:latin typeface="+mn-ea"/>
                  </a:rPr>
                  <a:t>517</a:t>
                </a:r>
                <a:r>
                  <a:rPr lang="zh-CN" altLang="en-US" i="0" dirty="0">
                    <a:latin typeface="+mn-ea"/>
                  </a:rPr>
                  <a:t>路 </a:t>
                </a:r>
                <a:r>
                  <a:rPr lang="en-US" altLang="zh-CN" i="0" dirty="0">
                    <a:latin typeface="+mn-ea"/>
                  </a:rPr>
                  <a:t>833</a:t>
                </a:r>
                <a:r>
                  <a:rPr lang="zh-CN" altLang="en-US" i="0" dirty="0">
                    <a:latin typeface="+mn-ea"/>
                  </a:rPr>
                  <a:t>路</a:t>
                </a: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6085437" y="4652812"/>
                <a:ext cx="789770" cy="57647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zh-CN" altLang="en-US" sz="1600" b="1" i="0" dirty="0"/>
                  <a:t>食堂</a:t>
                </a: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6875207" y="4724616"/>
                <a:ext cx="791602" cy="50467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zh-CN" altLang="en-US" sz="1200" i="0" dirty="0"/>
                  <a:t>研究所</a:t>
                </a: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5651156" y="4796418"/>
                <a:ext cx="577209" cy="3610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i="0"/>
              </a:p>
            </p:txBody>
          </p:sp>
          <p:sp>
            <p:nvSpPr>
              <p:cNvPr id="34" name="梯形 33"/>
              <p:cNvSpPr/>
              <p:nvPr/>
            </p:nvSpPr>
            <p:spPr>
              <a:xfrm rot="5400000">
                <a:off x="4499990" y="3573016"/>
                <a:ext cx="1440161" cy="720082"/>
              </a:xfrm>
              <a:prstGeom prst="trapezoi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anchor="ctr"/>
              <a:lstStyle/>
              <a:p>
                <a:pPr algn="ctr">
                  <a:defRPr/>
                </a:pPr>
                <a:r>
                  <a:rPr lang="zh-CN" altLang="en-US" i="0" dirty="0"/>
                  <a:t>国际企业大道</a:t>
                </a:r>
              </a:p>
            </p:txBody>
          </p:sp>
          <p:sp>
            <p:nvSpPr>
              <p:cNvPr id="35" name="波形 34"/>
              <p:cNvSpPr/>
              <p:nvPr/>
            </p:nvSpPr>
            <p:spPr>
              <a:xfrm>
                <a:off x="5579691" y="2779789"/>
                <a:ext cx="287689" cy="289261"/>
              </a:xfrm>
              <a:prstGeom prst="wave">
                <a:avLst/>
              </a:prstGeom>
              <a:solidFill>
                <a:srgbClr val="FF0000"/>
              </a:solidFill>
              <a:ln>
                <a:solidFill>
                  <a:srgbClr val="1C1C1C"/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i="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6" name="直接连接符 35"/>
              <p:cNvCxnSpPr/>
              <p:nvPr/>
            </p:nvCxnSpPr>
            <p:spPr>
              <a:xfrm>
                <a:off x="5579691" y="2925446"/>
                <a:ext cx="0" cy="50261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>
                <a:endCxn id="38" idx="0"/>
              </p:cNvCxnSpPr>
              <p:nvPr/>
            </p:nvCxnSpPr>
            <p:spPr>
              <a:xfrm>
                <a:off x="71463" y="6236574"/>
                <a:ext cx="4839398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8" name="TextBox 37"/>
              <p:cNvSpPr txBox="1">
                <a:spLocks noChangeArrowheads="1"/>
              </p:cNvSpPr>
              <p:nvPr/>
            </p:nvSpPr>
            <p:spPr bwMode="auto">
              <a:xfrm>
                <a:off x="3419871" y="6237311"/>
                <a:ext cx="2980928" cy="477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i="0" dirty="0"/>
                  <a:t>京津塘高速（塘沽口）</a:t>
                </a:r>
              </a:p>
            </p:txBody>
          </p:sp>
          <p:sp>
            <p:nvSpPr>
              <p:cNvPr id="39" name="五角星 38"/>
              <p:cNvSpPr/>
              <p:nvPr/>
            </p:nvSpPr>
            <p:spPr>
              <a:xfrm>
                <a:off x="831915" y="3534743"/>
                <a:ext cx="359153" cy="361065"/>
              </a:xfrm>
              <a:prstGeom prst="star5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i="0"/>
              </a:p>
            </p:txBody>
          </p:sp>
        </p:grpSp>
      </p:grpSp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1219200" y="737765"/>
            <a:ext cx="6477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 i="0">
                <a:solidFill>
                  <a:srgbClr val="006600"/>
                </a:solidFill>
                <a:ea typeface="华文隶书" pitchFamily="2" charset="-122"/>
              </a:rPr>
              <a:t>公司周边导视图</a:t>
            </a:r>
            <a:endParaRPr lang="zh-CN" sz="3600" b="1" i="0">
              <a:solidFill>
                <a:srgbClr val="006600"/>
              </a:solidFill>
              <a:ea typeface="华文隶书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71600" y="6165304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/>
              <a:t>公司地址：天津滨海新区塘沽海缘路</a:t>
            </a:r>
            <a:r>
              <a:rPr lang="en-US" altLang="zh-CN" b="1" dirty="0"/>
              <a:t>199</a:t>
            </a:r>
            <a:r>
              <a:rPr lang="zh-CN" altLang="en-US" b="1" dirty="0"/>
              <a:t>号，滨海国际企业大道</a:t>
            </a:r>
            <a:r>
              <a:rPr lang="en-US" altLang="zh-CN" b="1" dirty="0"/>
              <a:t>E2-16</a:t>
            </a:r>
            <a:endParaRPr lang="zh-CN" altLang="en-US" b="1" dirty="0"/>
          </a:p>
        </p:txBody>
      </p:sp>
    </p:spTree>
    <p:extLst>
      <p:ext uri="{BB962C8B-B14F-4D97-AF65-F5344CB8AC3E}">
        <p14:creationId xmlns="" xmlns:p14="http://schemas.microsoft.com/office/powerpoint/2010/main" val="2572035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://img0.imgtn.bdimg.com/it/u=2986038658,456693590&amp;fm=21&amp;gp=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708275"/>
            <a:ext cx="2159000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 descr="http://img4.imgtn.bdimg.com/it/u=2770274549,3025647681&amp;fm=23&amp;gp=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37063"/>
            <a:ext cx="2582863" cy="242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357158" y="1285860"/>
            <a:ext cx="8358214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公司与中铁、中建、中交等大型建筑承包商建立了长期的良好合作关系，并承揽了众多大型及国家级重点工程项目，受到了业界的一致好评！</a:t>
            </a:r>
          </a:p>
        </p:txBody>
      </p:sp>
      <p:pic>
        <p:nvPicPr>
          <p:cNvPr id="5" name="Picture 3" descr="http://img4.imgtn.bdimg.com/it/u=3577243733,2558912121&amp;fm=90&amp;gp=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4149725"/>
            <a:ext cx="2832100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http://img0.imgtn.bdimg.com/it/u=4049671963,2359719321&amp;fm=21&amp;gp=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0200" y="2349500"/>
            <a:ext cx="285115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>
            <a:off x="3563888" y="692696"/>
            <a:ext cx="2714644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合作伙伴</a:t>
            </a:r>
          </a:p>
        </p:txBody>
      </p:sp>
      <p:pic>
        <p:nvPicPr>
          <p:cNvPr id="8" name="Picture 2" descr="http://pic4.nipic.com/20091026/3628439_085042641939_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875" y="5213350"/>
            <a:ext cx="2405063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72035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769441"/>
            <a:ext cx="5040312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0" y="4068266"/>
            <a:ext cx="9144000" cy="2447925"/>
          </a:xfrm>
          <a:prstGeom prst="rect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标题 2"/>
          <p:cNvSpPr>
            <a:spLocks noGrp="1"/>
          </p:cNvSpPr>
          <p:nvPr>
            <p:ph type="title"/>
          </p:nvPr>
        </p:nvSpPr>
        <p:spPr>
          <a:xfrm>
            <a:off x="8316416" y="4139703"/>
            <a:ext cx="648072" cy="222312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rgbClr val="FFFF00"/>
                </a:solidFill>
              </a:rPr>
              <a:t>产</a:t>
            </a:r>
            <a:r>
              <a:rPr lang="en-US" altLang="zh-CN" sz="3600" dirty="0">
                <a:solidFill>
                  <a:srgbClr val="FFFF00"/>
                </a:solidFill>
              </a:rPr>
              <a:t/>
            </a:r>
            <a:br>
              <a:rPr lang="en-US" altLang="zh-CN" sz="3600" dirty="0">
                <a:solidFill>
                  <a:srgbClr val="FFFF00"/>
                </a:solidFill>
              </a:rPr>
            </a:br>
            <a:r>
              <a:rPr lang="zh-CN" altLang="en-US" sz="3600" dirty="0">
                <a:solidFill>
                  <a:srgbClr val="FFFF00"/>
                </a:solidFill>
              </a:rPr>
              <a:t>品</a:t>
            </a:r>
            <a:r>
              <a:rPr lang="en-US" altLang="zh-CN" sz="3600" dirty="0">
                <a:solidFill>
                  <a:srgbClr val="FFFF00"/>
                </a:solidFill>
              </a:rPr>
              <a:t/>
            </a:r>
            <a:br>
              <a:rPr lang="en-US" altLang="zh-CN" sz="3600" dirty="0">
                <a:solidFill>
                  <a:srgbClr val="FFFF00"/>
                </a:solidFill>
              </a:rPr>
            </a:br>
            <a:r>
              <a:rPr lang="zh-CN" altLang="en-US" sz="3600" dirty="0">
                <a:solidFill>
                  <a:srgbClr val="FFFF00"/>
                </a:solidFill>
              </a:rPr>
              <a:t>介</a:t>
            </a:r>
            <a:r>
              <a:rPr lang="en-US" altLang="zh-CN" sz="3600" dirty="0">
                <a:solidFill>
                  <a:srgbClr val="FFFF00"/>
                </a:solidFill>
              </a:rPr>
              <a:t/>
            </a:r>
            <a:br>
              <a:rPr lang="en-US" altLang="zh-CN" sz="3600" dirty="0">
                <a:solidFill>
                  <a:srgbClr val="FFFF00"/>
                </a:solidFill>
              </a:rPr>
            </a:br>
            <a:r>
              <a:rPr lang="zh-CN" altLang="en-US" sz="3600" dirty="0">
                <a:solidFill>
                  <a:srgbClr val="FFFF00"/>
                </a:solidFill>
              </a:rPr>
              <a:t>绍</a:t>
            </a: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395288" y="2483941"/>
            <a:ext cx="8424862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/>
              <a:t>公司借鉴国际先进模架产品理念，自行研发、生产的（方易鼎）</a:t>
            </a:r>
            <a:r>
              <a:rPr lang="en-US" altLang="zh-CN" b="1"/>
              <a:t>M60</a:t>
            </a:r>
            <a:r>
              <a:rPr lang="zh-CN" altLang="en-US" b="1"/>
              <a:t>承插式盘扣重型支撑体系产品，采用优质低碳合金钢（</a:t>
            </a:r>
            <a:r>
              <a:rPr lang="en-US" altLang="zh-CN" b="1"/>
              <a:t>Q345B</a:t>
            </a:r>
            <a:r>
              <a:rPr lang="zh-CN" altLang="en-US" b="1"/>
              <a:t>）作为主材，热镀锌防腐处理工艺，全自动氩弧焊接，杆件连接全部以承插无间隙式连接，生产工艺严格按照美国</a:t>
            </a:r>
            <a:r>
              <a:rPr lang="en-US" altLang="zh-CN" b="1"/>
              <a:t>OSHA</a:t>
            </a:r>
            <a:r>
              <a:rPr lang="zh-CN" altLang="en-US" b="1"/>
              <a:t>和</a:t>
            </a:r>
            <a:r>
              <a:rPr lang="en-US" b="1"/>
              <a:t> </a:t>
            </a:r>
            <a:r>
              <a:rPr lang="en-US" altLang="zh-CN" b="1"/>
              <a:t>ANSI</a:t>
            </a:r>
            <a:r>
              <a:rPr lang="zh-CN" altLang="en-US" b="1"/>
              <a:t>标准执行，单根立杆产品承载力达</a:t>
            </a:r>
            <a:r>
              <a:rPr lang="en-US" altLang="zh-CN" b="1"/>
              <a:t>200KN</a:t>
            </a:r>
            <a:r>
              <a:rPr lang="zh-CN" altLang="en-US" b="1"/>
              <a:t>，抗腐蚀寿命长达</a:t>
            </a:r>
            <a:r>
              <a:rPr lang="en-US" altLang="zh-CN" b="1"/>
              <a:t>30---50</a:t>
            </a:r>
            <a:r>
              <a:rPr lang="zh-CN" altLang="en-US" b="1"/>
              <a:t>年，较传统产品用量节约</a:t>
            </a:r>
            <a:r>
              <a:rPr lang="en-US" altLang="zh-CN" b="1"/>
              <a:t>3--5</a:t>
            </a:r>
            <a:r>
              <a:rPr lang="zh-CN" altLang="en-US" b="1"/>
              <a:t>倍，人力成本节约</a:t>
            </a:r>
            <a:r>
              <a:rPr lang="en-US" altLang="zh-CN" b="1"/>
              <a:t>4-6</a:t>
            </a:r>
            <a:r>
              <a:rPr lang="zh-CN" altLang="en-US" b="1"/>
              <a:t>倍。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4211141"/>
            <a:ext cx="2879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575" y="4211141"/>
            <a:ext cx="1584325" cy="217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363" y="4211141"/>
            <a:ext cx="32480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543550" y="6488112"/>
            <a:ext cx="3600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>
                <a:latin typeface="华文行楷" pitchFamily="2" charset="-122"/>
                <a:ea typeface="华文行楷" pitchFamily="2" charset="-122"/>
              </a:rPr>
              <a:t>品质源于专注    服务创造价值</a:t>
            </a:r>
          </a:p>
        </p:txBody>
      </p:sp>
    </p:spTree>
    <p:extLst>
      <p:ext uri="{BB962C8B-B14F-4D97-AF65-F5344CB8AC3E}">
        <p14:creationId xmlns="" xmlns:p14="http://schemas.microsoft.com/office/powerpoint/2010/main" val="2572035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9738"/>
            <a:ext cx="3241675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113" y="836712"/>
            <a:ext cx="6121400" cy="563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标题 2"/>
          <p:cNvSpPr>
            <a:spLocks noGrp="1"/>
          </p:cNvSpPr>
          <p:nvPr>
            <p:ph type="title"/>
          </p:nvPr>
        </p:nvSpPr>
        <p:spPr>
          <a:xfrm>
            <a:off x="323528" y="3582144"/>
            <a:ext cx="2962672" cy="1143000"/>
          </a:xfrm>
        </p:spPr>
        <p:txBody>
          <a:bodyPr/>
          <a:lstStyle/>
          <a:p>
            <a:pPr>
              <a:defRPr/>
            </a:pPr>
            <a:r>
              <a:rPr lang="zh-CN" altLang="en-US" dirty="0"/>
              <a:t>项目介绍</a:t>
            </a: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0" y="6488113"/>
            <a:ext cx="36004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FFFF00"/>
                </a:solidFill>
                <a:latin typeface="华文行楷" pitchFamily="2" charset="-122"/>
                <a:ea typeface="华文行楷" pitchFamily="2" charset="-122"/>
              </a:rPr>
              <a:t>品质源于专注    服务创造价值</a:t>
            </a:r>
          </a:p>
        </p:txBody>
      </p:sp>
    </p:spTree>
    <p:extLst>
      <p:ext uri="{BB962C8B-B14F-4D97-AF65-F5344CB8AC3E}">
        <p14:creationId xmlns="" xmlns:p14="http://schemas.microsoft.com/office/powerpoint/2010/main" val="2572035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950" y="979884"/>
            <a:ext cx="4608513" cy="5113337"/>
          </a:xfrm>
          <a:prstGeom prst="rect">
            <a:avLst/>
          </a:prstGeom>
          <a:solidFill>
            <a:schemeClr val="accent2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787900" y="908446"/>
            <a:ext cx="4176713" cy="5976938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标题 2"/>
          <p:cNvSpPr txBox="1">
            <a:spLocks/>
          </p:cNvSpPr>
          <p:nvPr/>
        </p:nvSpPr>
        <p:spPr>
          <a:xfrm>
            <a:off x="3635896" y="-99392"/>
            <a:ext cx="2374900" cy="764704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zh-CN" altLang="en-US" sz="36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项目风采</a:t>
            </a:r>
          </a:p>
        </p:txBody>
      </p:sp>
      <p:pic>
        <p:nvPicPr>
          <p:cNvPr id="5" name="Picture 7" descr="C:\Documents and Settings\Administrator\Application Data\Tencent\Users\66711388\QQ\WinTemp\RichOle\MG%_FB3LQ}X{W__2EDGEB2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8963" y="3364309"/>
            <a:ext cx="3224212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76900" y="979884"/>
            <a:ext cx="321627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026025" y="979884"/>
            <a:ext cx="554038" cy="58324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eaVert">
            <a:spAutoFit/>
          </a:bodyPr>
          <a:lstStyle/>
          <a:p>
            <a:pPr algn="ctr">
              <a:defRPr/>
            </a:pP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天津中新生态城方特城堡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1051321"/>
            <a:ext cx="4464050" cy="263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" descr="F:\公司宣传手册\图片2月28日定\沈阳南站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4148534"/>
            <a:ext cx="4464050" cy="189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619250" y="3686571"/>
            <a:ext cx="151288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沈阳南站</a:t>
            </a:r>
          </a:p>
        </p:txBody>
      </p:sp>
    </p:spTree>
    <p:extLst>
      <p:ext uri="{BB962C8B-B14F-4D97-AF65-F5344CB8AC3E}">
        <p14:creationId xmlns="" xmlns:p14="http://schemas.microsoft.com/office/powerpoint/2010/main" val="2572035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大佛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4704"/>
            <a:ext cx="4499992" cy="6093296"/>
          </a:xfrm>
          <a:prstGeom prst="rect">
            <a:avLst/>
          </a:prstGeom>
        </p:spPr>
      </p:pic>
      <p:pic>
        <p:nvPicPr>
          <p:cNvPr id="4" name="图片 3" descr="PIC_20160726_180003_3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764704"/>
            <a:ext cx="4427984" cy="6093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72035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官湖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73016"/>
            <a:ext cx="4572000" cy="3284984"/>
          </a:xfrm>
          <a:prstGeom prst="rect">
            <a:avLst/>
          </a:prstGeom>
        </p:spPr>
      </p:pic>
      <p:pic>
        <p:nvPicPr>
          <p:cNvPr id="4" name="图片 3" descr="IMG_63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3573016"/>
            <a:ext cx="4211960" cy="3284984"/>
          </a:xfrm>
          <a:prstGeom prst="rect">
            <a:avLst/>
          </a:prstGeom>
        </p:spPr>
      </p:pic>
      <p:pic>
        <p:nvPicPr>
          <p:cNvPr id="6" name="图片 5" descr="2014年4月 天津于家堡车站 钢构安装 “钢构重量2万吨”摄影 蔡日林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836712"/>
            <a:ext cx="4572000" cy="2664296"/>
          </a:xfrm>
          <a:prstGeom prst="rect">
            <a:avLst/>
          </a:prstGeom>
        </p:spPr>
      </p:pic>
      <p:pic>
        <p:nvPicPr>
          <p:cNvPr id="7" name="图片 6" descr="P721021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2040" y="764704"/>
            <a:ext cx="4211960" cy="27363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72035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2"/>
          <p:cNvSpPr txBox="1">
            <a:spLocks/>
          </p:cNvSpPr>
          <p:nvPr/>
        </p:nvSpPr>
        <p:spPr>
          <a:xfrm>
            <a:off x="4427538" y="1002109"/>
            <a:ext cx="2592387" cy="719138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zh-CN" altLang="en-US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项目风采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00113" y="2368947"/>
            <a:ext cx="554037" cy="381635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eaVert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2060"/>
                </a:solidFill>
                <a:latin typeface="+mn-ea"/>
              </a:rPr>
              <a:t>天津滨海新区于家堡高铁站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7225" y="1865709"/>
            <a:ext cx="6389688" cy="499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0480"/>
            <a:ext cx="3276600" cy="936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直接连接符 5"/>
          <p:cNvCxnSpPr/>
          <p:nvPr/>
        </p:nvCxnSpPr>
        <p:spPr>
          <a:xfrm>
            <a:off x="3276600" y="668734"/>
            <a:ext cx="0" cy="1196975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635375" y="1649809"/>
            <a:ext cx="4032250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72035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258888" y="765175"/>
            <a:ext cx="6477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 dirty="0">
                <a:solidFill>
                  <a:srgbClr val="006600"/>
                </a:solidFill>
                <a:ea typeface="华文隶书" pitchFamily="2" charset="-122"/>
              </a:rPr>
              <a:t>鼎维固</a:t>
            </a:r>
            <a:r>
              <a:rPr lang="zh-CN" altLang="en-US" sz="3600" b="1" i="0" dirty="0">
                <a:solidFill>
                  <a:srgbClr val="006600"/>
                </a:solidFill>
                <a:ea typeface="华文隶书" pitchFamily="2" charset="-122"/>
              </a:rPr>
              <a:t>核心文化</a:t>
            </a:r>
            <a:endParaRPr lang="zh-CN" sz="3600" b="1" i="0" dirty="0">
              <a:solidFill>
                <a:srgbClr val="006600"/>
              </a:solidFill>
              <a:ea typeface="华文隶书" pitchFamily="2" charset="-122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0825" y="1478400"/>
            <a:ext cx="87503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zh-CN" b="1" i="0" dirty="0">
                <a:latin typeface="华文中宋" pitchFamily="2" charset="-122"/>
                <a:ea typeface="仿宋_GB2312" pitchFamily="49" charset="-122"/>
              </a:rPr>
              <a:t>愿景：</a:t>
            </a:r>
            <a:r>
              <a:rPr lang="zh-CN" i="0" dirty="0">
                <a:latin typeface="华文中宋" pitchFamily="2" charset="-122"/>
                <a:ea typeface="仿宋_GB2312" pitchFamily="49" charset="-122"/>
              </a:rPr>
              <a:t>做世界级的模架专家</a:t>
            </a:r>
            <a:r>
              <a:rPr lang="en-US" altLang="zh-CN" i="0" dirty="0">
                <a:latin typeface="华文中宋" pitchFamily="2" charset="-122"/>
                <a:ea typeface="仿宋_GB2312" pitchFamily="49" charset="-122"/>
              </a:rPr>
              <a:t> </a:t>
            </a:r>
          </a:p>
          <a:p>
            <a:pPr eaLnBrk="0" hangingPunct="0"/>
            <a:r>
              <a:rPr lang="en-US" altLang="zh-CN" b="1" i="0" dirty="0">
                <a:latin typeface="华文中宋" pitchFamily="2" charset="-122"/>
                <a:ea typeface="仿宋_GB2312" pitchFamily="49" charset="-122"/>
              </a:rPr>
              <a:t> </a:t>
            </a:r>
            <a:endParaRPr lang="zh-CN" i="0" dirty="0"/>
          </a:p>
          <a:p>
            <a:pPr eaLnBrk="0" hangingPunct="0"/>
            <a:r>
              <a:rPr lang="zh-CN" b="1" i="0" dirty="0">
                <a:latin typeface="华文中宋" pitchFamily="2" charset="-122"/>
                <a:ea typeface="仿宋_GB2312" pitchFamily="49" charset="-122"/>
              </a:rPr>
              <a:t>使命：</a:t>
            </a:r>
            <a:r>
              <a:rPr lang="zh-CN" i="0" dirty="0">
                <a:latin typeface="华文中宋" pitchFamily="2" charset="-122"/>
                <a:ea typeface="仿宋_GB2312" pitchFamily="49" charset="-122"/>
              </a:rPr>
              <a:t>提供最专业的模架系统解决方案</a:t>
            </a:r>
            <a:endParaRPr lang="en-US" altLang="zh-CN" i="0" dirty="0">
              <a:latin typeface="华文中宋" pitchFamily="2" charset="-122"/>
              <a:ea typeface="仿宋_GB2312" pitchFamily="49" charset="-122"/>
            </a:endParaRPr>
          </a:p>
          <a:p>
            <a:pPr eaLnBrk="0" hangingPunct="0"/>
            <a:endParaRPr lang="zh-CN" i="0" dirty="0"/>
          </a:p>
          <a:p>
            <a:pPr eaLnBrk="0" hangingPunct="0"/>
            <a:r>
              <a:rPr lang="zh-CN" b="1" i="0" dirty="0">
                <a:latin typeface="华文中宋" pitchFamily="2" charset="-122"/>
                <a:ea typeface="仿宋_GB2312" pitchFamily="49" charset="-122"/>
              </a:rPr>
              <a:t>价值观：</a:t>
            </a:r>
            <a:r>
              <a:rPr lang="zh-CN" i="0" dirty="0">
                <a:latin typeface="华文中宋" pitchFamily="2" charset="-122"/>
                <a:ea typeface="仿宋_GB2312" pitchFamily="49" charset="-122"/>
              </a:rPr>
              <a:t>品质源于专注、服务创造价值</a:t>
            </a:r>
            <a:endParaRPr lang="en-US" altLang="zh-CN" i="0" dirty="0">
              <a:latin typeface="华文中宋" pitchFamily="2" charset="-122"/>
              <a:ea typeface="仿宋_GB2312" pitchFamily="49" charset="-122"/>
            </a:endParaRPr>
          </a:p>
          <a:p>
            <a:pPr eaLnBrk="0" hangingPunct="0"/>
            <a:endParaRPr lang="zh-CN" i="0" dirty="0"/>
          </a:p>
          <a:p>
            <a:pPr eaLnBrk="0" hangingPunct="0"/>
            <a:r>
              <a:rPr lang="zh-CN" b="1" i="0" dirty="0">
                <a:latin typeface="华文中宋" pitchFamily="2" charset="-122"/>
                <a:ea typeface="仿宋_GB2312" pitchFamily="49" charset="-122"/>
              </a:rPr>
              <a:t>工作理念：</a:t>
            </a:r>
            <a:r>
              <a:rPr lang="zh-CN" i="0" dirty="0">
                <a:latin typeface="华文中宋" pitchFamily="2" charset="-122"/>
                <a:ea typeface="仿宋_GB2312" pitchFamily="49" charset="-122"/>
              </a:rPr>
              <a:t>严肃认真、周到细致、稳妥可靠、万无一失</a:t>
            </a:r>
            <a:endParaRPr lang="en-US" altLang="zh-CN" i="0" dirty="0">
              <a:latin typeface="华文中宋" pitchFamily="2" charset="-122"/>
              <a:ea typeface="仿宋_GB2312" pitchFamily="49" charset="-122"/>
            </a:endParaRPr>
          </a:p>
          <a:p>
            <a:pPr eaLnBrk="0" hangingPunct="0"/>
            <a:endParaRPr lang="zh-CN" i="0" dirty="0"/>
          </a:p>
          <a:p>
            <a:pPr eaLnBrk="0" hangingPunct="0"/>
            <a:r>
              <a:rPr lang="zh-CN" b="1" i="0" dirty="0">
                <a:latin typeface="华文中宋" pitchFamily="2" charset="-122"/>
                <a:ea typeface="仿宋_GB2312" pitchFamily="49" charset="-122"/>
              </a:rPr>
              <a:t>客户理念：</a:t>
            </a:r>
            <a:r>
              <a:rPr lang="zh-CN" i="0" dirty="0">
                <a:latin typeface="华文中宋" pitchFamily="2" charset="-122"/>
                <a:ea typeface="仿宋_GB2312" pitchFamily="49" charset="-122"/>
              </a:rPr>
              <a:t>客户</a:t>
            </a:r>
            <a:r>
              <a:rPr lang="en-US" altLang="zh-CN" i="0" dirty="0">
                <a:latin typeface="华文中宋" pitchFamily="2" charset="-122"/>
                <a:ea typeface="仿宋_GB2312" pitchFamily="49" charset="-122"/>
              </a:rPr>
              <a:t>=</a:t>
            </a:r>
            <a:r>
              <a:rPr lang="zh-CN" altLang="en-US" i="0" dirty="0">
                <a:latin typeface="华文中宋" pitchFamily="2" charset="-122"/>
                <a:ea typeface="仿宋_GB2312" pitchFamily="49" charset="-122"/>
              </a:rPr>
              <a:t>价值的成就者</a:t>
            </a:r>
            <a:endParaRPr lang="en-US" altLang="zh-CN" i="0" dirty="0">
              <a:latin typeface="华文中宋" pitchFamily="2" charset="-122"/>
              <a:ea typeface="仿宋_GB2312" pitchFamily="49" charset="-122"/>
            </a:endParaRPr>
          </a:p>
          <a:p>
            <a:pPr eaLnBrk="0" hangingPunct="0"/>
            <a:endParaRPr lang="zh-CN" altLang="en-US" i="0" dirty="0"/>
          </a:p>
          <a:p>
            <a:pPr eaLnBrk="0" hangingPunct="0"/>
            <a:r>
              <a:rPr lang="zh-CN" altLang="en-US" b="1" i="0" dirty="0">
                <a:latin typeface="华文中宋" pitchFamily="2" charset="-122"/>
                <a:ea typeface="仿宋_GB2312" pitchFamily="49" charset="-122"/>
              </a:rPr>
              <a:t>竞争理念：</a:t>
            </a:r>
            <a:r>
              <a:rPr lang="zh-CN" altLang="en-US" i="0" dirty="0">
                <a:latin typeface="华文中宋" pitchFamily="2" charset="-122"/>
                <a:ea typeface="仿宋_GB2312" pitchFamily="49" charset="-122"/>
              </a:rPr>
              <a:t>竞争</a:t>
            </a:r>
            <a:r>
              <a:rPr lang="en-US" altLang="zh-CN" i="0" dirty="0">
                <a:latin typeface="华文中宋" pitchFamily="2" charset="-122"/>
                <a:ea typeface="仿宋_GB2312" pitchFamily="49" charset="-122"/>
              </a:rPr>
              <a:t>=</a:t>
            </a:r>
            <a:r>
              <a:rPr lang="zh-CN" altLang="en-US" i="0" dirty="0">
                <a:latin typeface="华文中宋" pitchFamily="2" charset="-122"/>
                <a:ea typeface="仿宋_GB2312" pitchFamily="49" charset="-122"/>
              </a:rPr>
              <a:t>进步</a:t>
            </a:r>
            <a:endParaRPr lang="en-US" altLang="zh-CN" i="0" dirty="0">
              <a:latin typeface="华文中宋" pitchFamily="2" charset="-122"/>
              <a:ea typeface="仿宋_GB2312" pitchFamily="49" charset="-122"/>
            </a:endParaRPr>
          </a:p>
          <a:p>
            <a:pPr eaLnBrk="0" hangingPunct="0"/>
            <a:endParaRPr lang="zh-CN" altLang="en-US" i="0" dirty="0"/>
          </a:p>
          <a:p>
            <a:pPr eaLnBrk="0" hangingPunct="0"/>
            <a:r>
              <a:rPr lang="zh-CN" altLang="en-US" b="1" i="0" dirty="0">
                <a:latin typeface="华文中宋" pitchFamily="2" charset="-122"/>
                <a:ea typeface="仿宋_GB2312" pitchFamily="49" charset="-122"/>
              </a:rPr>
              <a:t>品质理念：</a:t>
            </a:r>
            <a:r>
              <a:rPr lang="zh-CN" altLang="en-US" i="0" dirty="0">
                <a:latin typeface="华文中宋" pitchFamily="2" charset="-122"/>
                <a:ea typeface="仿宋_GB2312" pitchFamily="49" charset="-122"/>
              </a:rPr>
              <a:t>高质量</a:t>
            </a:r>
            <a:r>
              <a:rPr lang="en-US" altLang="zh-CN" i="0" dirty="0">
                <a:latin typeface="华文中宋" pitchFamily="2" charset="-122"/>
                <a:ea typeface="仿宋_GB2312" pitchFamily="49" charset="-122"/>
              </a:rPr>
              <a:t>=</a:t>
            </a:r>
            <a:r>
              <a:rPr lang="zh-CN" altLang="en-US" i="0" dirty="0">
                <a:latin typeface="华文中宋" pitchFamily="2" charset="-122"/>
                <a:ea typeface="仿宋_GB2312" pitchFamily="49" charset="-122"/>
              </a:rPr>
              <a:t>高意识</a:t>
            </a:r>
            <a:r>
              <a:rPr lang="en-US" altLang="zh-CN" i="0" dirty="0">
                <a:latin typeface="华文中宋" pitchFamily="2" charset="-122"/>
                <a:ea typeface="仿宋_GB2312" pitchFamily="49" charset="-122"/>
              </a:rPr>
              <a:t>+</a:t>
            </a:r>
            <a:r>
              <a:rPr lang="zh-CN" altLang="en-US" i="0" dirty="0">
                <a:latin typeface="华文中宋" pitchFamily="2" charset="-122"/>
                <a:ea typeface="仿宋_GB2312" pitchFamily="49" charset="-122"/>
              </a:rPr>
              <a:t>高责任</a:t>
            </a:r>
            <a:r>
              <a:rPr lang="en-US" altLang="zh-CN" i="0" dirty="0">
                <a:latin typeface="华文中宋" pitchFamily="2" charset="-122"/>
                <a:ea typeface="仿宋_GB2312" pitchFamily="49" charset="-122"/>
              </a:rPr>
              <a:t>+</a:t>
            </a:r>
            <a:r>
              <a:rPr lang="zh-CN" altLang="en-US" i="0" dirty="0">
                <a:latin typeface="华文中宋" pitchFamily="2" charset="-122"/>
                <a:ea typeface="仿宋_GB2312" pitchFamily="49" charset="-122"/>
              </a:rPr>
              <a:t>高标准</a:t>
            </a:r>
            <a:endParaRPr lang="en-US" altLang="zh-CN" i="0" dirty="0">
              <a:latin typeface="华文中宋" pitchFamily="2" charset="-122"/>
              <a:ea typeface="仿宋_GB2312" pitchFamily="49" charset="-122"/>
            </a:endParaRPr>
          </a:p>
          <a:p>
            <a:pPr eaLnBrk="0" hangingPunct="0"/>
            <a:endParaRPr lang="zh-CN" altLang="en-US" b="1" i="0" dirty="0">
              <a:latin typeface="华文中宋" pitchFamily="2" charset="-122"/>
              <a:ea typeface="仿宋_GB2312" pitchFamily="49" charset="-122"/>
            </a:endParaRPr>
          </a:p>
          <a:p>
            <a:pPr eaLnBrk="0" hangingPunct="0"/>
            <a:r>
              <a:rPr lang="zh-CN" altLang="en-US" b="1" i="0" dirty="0">
                <a:latin typeface="华文中宋" pitchFamily="2" charset="-122"/>
                <a:ea typeface="仿宋_GB2312" pitchFamily="49" charset="-122"/>
              </a:rPr>
              <a:t>服务理念：</a:t>
            </a:r>
            <a:r>
              <a:rPr lang="zh-CN" altLang="en-US" i="0" dirty="0">
                <a:latin typeface="华文中宋" pitchFamily="2" charset="-122"/>
                <a:ea typeface="仿宋_GB2312" pitchFamily="49" charset="-122"/>
              </a:rPr>
              <a:t>以创新创造机会，以品质取得信任，以品牌提升价值，以价值赢得竞争。</a:t>
            </a:r>
            <a:endParaRPr lang="en-US" altLang="zh-CN" i="0" dirty="0">
              <a:latin typeface="华文中宋" pitchFamily="2" charset="-122"/>
              <a:ea typeface="仿宋_GB2312" pitchFamily="49" charset="-122"/>
            </a:endParaRPr>
          </a:p>
          <a:p>
            <a:pPr eaLnBrk="0" hangingPunct="0"/>
            <a:endParaRPr lang="en-US" altLang="zh-CN" dirty="0">
              <a:latin typeface="华文中宋" pitchFamily="2" charset="-122"/>
              <a:ea typeface="仿宋_GB2312" pitchFamily="49" charset="-122"/>
            </a:endParaRPr>
          </a:p>
          <a:p>
            <a:pPr eaLnBrk="0" hangingPunct="0"/>
            <a:r>
              <a:rPr lang="zh-CN" altLang="en-US" b="1" i="0" dirty="0">
                <a:latin typeface="华文中宋" pitchFamily="2" charset="-122"/>
                <a:ea typeface="仿宋_GB2312" pitchFamily="49" charset="-122"/>
              </a:rPr>
              <a:t>企训：</a:t>
            </a:r>
            <a:r>
              <a:rPr lang="zh-CN" altLang="en-US" i="0" dirty="0">
                <a:latin typeface="华文中宋" pitchFamily="2" charset="-122"/>
                <a:ea typeface="仿宋_GB2312" pitchFamily="49" charset="-122"/>
              </a:rPr>
              <a:t>依法经营、依法纳税、依法赚钱</a:t>
            </a:r>
          </a:p>
        </p:txBody>
      </p:sp>
    </p:spTree>
    <p:extLst>
      <p:ext uri="{BB962C8B-B14F-4D97-AF65-F5344CB8AC3E}">
        <p14:creationId xmlns="" xmlns:p14="http://schemas.microsoft.com/office/powerpoint/2010/main" val="2572035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187624" y="1340768"/>
            <a:ext cx="6477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 i="0" dirty="0">
                <a:solidFill>
                  <a:srgbClr val="006600"/>
                </a:solidFill>
                <a:ea typeface="华文隶书" pitchFamily="2" charset="-122"/>
              </a:rPr>
              <a:t>选择鼎维固的六大理由</a:t>
            </a:r>
            <a:endParaRPr lang="zh-CN" sz="3600" b="1" i="0" dirty="0">
              <a:solidFill>
                <a:srgbClr val="006600"/>
              </a:solidFill>
              <a:ea typeface="华文隶书" pitchFamily="2" charset="-122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99592" y="2204864"/>
            <a:ext cx="6985471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lnSpc>
                <a:spcPct val="200000"/>
              </a:lnSpc>
            </a:pPr>
            <a:r>
              <a:rPr lang="zh-CN" altLang="en-US" b="1" dirty="0"/>
              <a:t>行业前景无限：</a:t>
            </a:r>
            <a:r>
              <a:rPr lang="zh-CN" altLang="en-US" dirty="0"/>
              <a:t>国家加大基础设施建设力度。</a:t>
            </a:r>
            <a:endParaRPr lang="en-US" altLang="zh-CN" dirty="0"/>
          </a:p>
          <a:p>
            <a:pPr eaLnBrk="0" hangingPunct="0">
              <a:lnSpc>
                <a:spcPct val="200000"/>
              </a:lnSpc>
            </a:pPr>
            <a:r>
              <a:rPr lang="zh-CN" altLang="en-US" b="1" dirty="0"/>
              <a:t>定位专注聚焦：</a:t>
            </a:r>
            <a:r>
              <a:rPr lang="zh-CN" altLang="en-US" dirty="0"/>
              <a:t>致力于为模架工程提供专业化的系统解决方案。</a:t>
            </a:r>
            <a:endParaRPr lang="en-US" altLang="zh-CN" dirty="0"/>
          </a:p>
          <a:p>
            <a:pPr eaLnBrk="0" hangingPunct="0">
              <a:lnSpc>
                <a:spcPct val="200000"/>
              </a:lnSpc>
            </a:pPr>
            <a:r>
              <a:rPr lang="zh-CN" altLang="en-US" b="1" dirty="0"/>
              <a:t>愿景清晰明确：</a:t>
            </a:r>
            <a:r>
              <a:rPr lang="zh-CN" altLang="en-US" dirty="0"/>
              <a:t>做世界级的模架专家。</a:t>
            </a:r>
            <a:endParaRPr lang="en-US" altLang="zh-CN" dirty="0"/>
          </a:p>
          <a:p>
            <a:pPr eaLnBrk="0" hangingPunct="0">
              <a:lnSpc>
                <a:spcPct val="200000"/>
              </a:lnSpc>
            </a:pPr>
            <a:r>
              <a:rPr lang="zh-CN" altLang="en-US" b="1" dirty="0"/>
              <a:t>成长空间无限：</a:t>
            </a:r>
            <a:r>
              <a:rPr lang="zh-CN" altLang="en-US" dirty="0"/>
              <a:t>十八级晋升通道，个性化的学习成长计划。</a:t>
            </a:r>
            <a:endParaRPr lang="en-US" altLang="zh-CN" dirty="0"/>
          </a:p>
          <a:p>
            <a:pPr eaLnBrk="0" hangingPunct="0">
              <a:lnSpc>
                <a:spcPct val="200000"/>
              </a:lnSpc>
            </a:pPr>
            <a:r>
              <a:rPr lang="zh-CN" altLang="en-US" b="1" dirty="0"/>
              <a:t>薪酬福利完善：</a:t>
            </a:r>
            <a:r>
              <a:rPr lang="zh-CN" altLang="en-US" dirty="0"/>
              <a:t>基本、技能、岗位、绩效薪酬，各种补贴。</a:t>
            </a:r>
            <a:endParaRPr lang="en-US" altLang="zh-CN" dirty="0"/>
          </a:p>
          <a:p>
            <a:pPr eaLnBrk="0" hangingPunct="0">
              <a:lnSpc>
                <a:spcPct val="200000"/>
              </a:lnSpc>
            </a:pPr>
            <a:r>
              <a:rPr lang="zh-CN" altLang="en-US" b="1" dirty="0"/>
              <a:t>全员持股计划：</a:t>
            </a:r>
            <a:r>
              <a:rPr lang="zh-CN" altLang="en-US" dirty="0"/>
              <a:t>员工共创价值、共享企业收益。 </a:t>
            </a:r>
            <a:endParaRPr lang="zh-CN" altLang="en-US" i="0" dirty="0">
              <a:latin typeface="华文中宋" pitchFamily="2" charset="-122"/>
              <a:ea typeface="仿宋_GB2312" pitchFamily="49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2035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QQ截图201608010936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428750"/>
            <a:ext cx="7715250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72035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鼎维固66位人才布局图-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24744"/>
            <a:ext cx="614362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79513" y="836709"/>
          <a:ext cx="8784974" cy="5914356"/>
        </p:xfrm>
        <a:graphic>
          <a:graphicData uri="http://schemas.openxmlformats.org/drawingml/2006/table">
            <a:tbl>
              <a:tblPr/>
              <a:tblGrid>
                <a:gridCol w="122407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801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3114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6384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3340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9208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202752">
                <a:tc rowSpan="5"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等级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项目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indent="50165"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 dirty="0">
                          <a:latin typeface="Arial"/>
                          <a:ea typeface="宋体"/>
                          <a:cs typeface="Arial"/>
                        </a:rPr>
                        <a:t>职系晋升通道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800" b="1" kern="100" dirty="0">
                          <a:latin typeface="Arial"/>
                          <a:ea typeface="宋体"/>
                          <a:cs typeface="Arial"/>
                        </a:rPr>
                        <a:t>        </a:t>
                      </a:r>
                      <a:r>
                        <a:rPr lang="zh-CN" sz="800" b="1" kern="100" dirty="0">
                          <a:latin typeface="Arial"/>
                          <a:ea typeface="宋体"/>
                          <a:cs typeface="Arial"/>
                        </a:rPr>
                        <a:t>总人数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27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indent="50165"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董事会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股东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50165"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27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indent="50165"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总经理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27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indent="50165"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副总经理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731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营销序列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工程序列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技术系列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安质序列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财务序列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人力序列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总人数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4778"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 dirty="0">
                          <a:latin typeface="Arial"/>
                          <a:ea typeface="宋体"/>
                          <a:cs typeface="Arial"/>
                        </a:rPr>
                        <a:t>资深总监</a:t>
                      </a:r>
                      <a:r>
                        <a:rPr lang="en-US" sz="800" b="1" kern="100" dirty="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 dirty="0">
                          <a:latin typeface="Arial"/>
                          <a:ea typeface="宋体"/>
                          <a:cs typeface="Arial"/>
                        </a:rPr>
                        <a:t>总工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资深大区经理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资深运营总监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资深技术总监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资深安质总监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财务总监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 dirty="0">
                          <a:latin typeface="Arial"/>
                          <a:ea typeface="宋体"/>
                          <a:cs typeface="Arial"/>
                        </a:rPr>
                        <a:t>资深人力总监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0334"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 dirty="0">
                          <a:latin typeface="Arial"/>
                          <a:ea typeface="宋体"/>
                          <a:cs typeface="Arial"/>
                        </a:rPr>
                        <a:t>中级总监</a:t>
                      </a:r>
                      <a:r>
                        <a:rPr lang="en-US" sz="800" b="1" kern="100" dirty="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 dirty="0">
                          <a:latin typeface="Arial"/>
                          <a:ea typeface="宋体"/>
                          <a:cs typeface="Arial"/>
                        </a:rPr>
                        <a:t>总工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中级大区经理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中级运营总监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中级技术总监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中级安质总监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中级财务总监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 dirty="0">
                          <a:latin typeface="Arial"/>
                          <a:ea typeface="宋体"/>
                          <a:cs typeface="Arial"/>
                        </a:rPr>
                        <a:t>中级人力总监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0334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 dirty="0">
                          <a:latin typeface="Arial"/>
                          <a:ea typeface="宋体"/>
                          <a:cs typeface="Arial"/>
                        </a:rPr>
                        <a:t>初级总监</a:t>
                      </a:r>
                      <a:r>
                        <a:rPr lang="en-US" sz="800" b="1" kern="100" dirty="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 dirty="0">
                          <a:latin typeface="Arial"/>
                          <a:ea typeface="宋体"/>
                          <a:cs typeface="Arial"/>
                        </a:rPr>
                        <a:t>总工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初级大区经理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初级运营总监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初级技术总监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初级安质总监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初级财务总监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初级人力总监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05502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资深部门经理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资深营销经理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资深工程部经理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资深技术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装备部经理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资深安质部经理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资深财务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汇算部经理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资深人力总部经理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05502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中级部门经理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中级营销经理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中级工程部经理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初级技术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装备部经理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中级安质部经理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中级财务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汇算部经理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中级人力资源部经理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05502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初级部门经理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初级营销经理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初级工程部经理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初级技术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装备部经理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初级安质部经理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初级财务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汇算部经理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初级人力资源部经理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540670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资深部门主管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工程师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资深业务经理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资深项目经理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资深技术工程师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装备部主管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资深安质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体系工程师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资深财务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汇算部主管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资深人力资源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培训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企划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/ERP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主管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540670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中级部门主管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工程师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中级业务经理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中级项目经理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中级技术工程师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装备部主管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中级安质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体系工程师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中级财务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汇算部主管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中级人力资源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培训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企划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/ERP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主管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540670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初级部门主管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工程师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初级业务经理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初级项目经理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初级技术工程师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装备部主管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初级安质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体系工程师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初级财务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汇算部主管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初级人力资源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培训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企划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/ERP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主管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405502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资深专员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资深业务员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资深施工员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资深技术员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装备员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资深安质员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体系员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资深会计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汇算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出纳员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资深人力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行政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/ERP/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企划专员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405502"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 dirty="0">
                          <a:latin typeface="Arial"/>
                          <a:ea typeface="宋体"/>
                          <a:cs typeface="Arial"/>
                        </a:rPr>
                        <a:t>中级专员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中级业务员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中级施工员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中级员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装备员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中级安质员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体系员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中级会计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汇算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出纳员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中级人力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行政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/ERP/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企划专员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405502"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 dirty="0">
                          <a:latin typeface="Arial"/>
                          <a:ea typeface="宋体"/>
                          <a:cs typeface="Arial"/>
                        </a:rPr>
                        <a:t>初级专员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初级业务员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初级施工员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初级技术员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装备员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初级安质员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体系员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初级会计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汇算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出纳员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初级人力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行政</a:t>
                      </a:r>
                      <a:r>
                        <a:rPr lang="en-US" sz="800" b="1" kern="100">
                          <a:latin typeface="Arial"/>
                          <a:ea typeface="宋体"/>
                          <a:cs typeface="Times New Roman"/>
                        </a:rPr>
                        <a:t>/ERP/</a:t>
                      </a:r>
                      <a:r>
                        <a:rPr lang="zh-CN" sz="800" b="1" kern="100">
                          <a:latin typeface="Arial"/>
                          <a:ea typeface="宋体"/>
                          <a:cs typeface="Arial"/>
                        </a:rPr>
                        <a:t>企划专员</a:t>
                      </a:r>
                      <a:endParaRPr lang="zh-CN" sz="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4887" marR="348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23728" y="1556792"/>
            <a:ext cx="5313759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CN" altLang="en-US" sz="4400" b="1" dirty="0">
                <a:latin typeface="黑体" pitchFamily="49" charset="-122"/>
                <a:ea typeface="黑体" pitchFamily="49" charset="-122"/>
              </a:rPr>
              <a:t>首期招聘需求：</a:t>
            </a:r>
            <a:endParaRPr lang="en-US" altLang="zh-CN" sz="4400" b="1" dirty="0">
              <a:latin typeface="黑体" pitchFamily="49" charset="-122"/>
              <a:ea typeface="黑体" pitchFamily="49" charset="-122"/>
            </a:endParaRPr>
          </a:p>
          <a:p>
            <a:endParaRPr lang="en-US" altLang="zh-CN" sz="4400" b="1" dirty="0"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4400" b="1" dirty="0">
                <a:latin typeface="黑体" pitchFamily="49" charset="-122"/>
                <a:ea typeface="黑体" pitchFamily="49" charset="-122"/>
              </a:rPr>
              <a:t>施工管理：</a:t>
            </a:r>
            <a:r>
              <a:rPr lang="en-US" altLang="zh-CN" sz="4400" b="1" dirty="0">
                <a:latin typeface="黑体" pitchFamily="49" charset="-122"/>
                <a:ea typeface="黑体" pitchFamily="49" charset="-122"/>
              </a:rPr>
              <a:t>30</a:t>
            </a:r>
            <a:r>
              <a:rPr lang="zh-CN" altLang="en-US" sz="4400" b="1" dirty="0">
                <a:latin typeface="黑体" pitchFamily="49" charset="-122"/>
                <a:ea typeface="黑体" pitchFamily="49" charset="-122"/>
              </a:rPr>
              <a:t>名</a:t>
            </a:r>
            <a:endParaRPr lang="en-US" altLang="zh-CN" sz="4400" b="1" dirty="0"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4400" b="1" dirty="0">
                <a:latin typeface="黑体" pitchFamily="49" charset="-122"/>
                <a:ea typeface="黑体" pitchFamily="49" charset="-122"/>
              </a:rPr>
              <a:t>施工技术：</a:t>
            </a:r>
            <a:r>
              <a:rPr lang="en-US" altLang="zh-CN" sz="4400" b="1" dirty="0">
                <a:latin typeface="黑体" pitchFamily="49" charset="-122"/>
                <a:ea typeface="黑体" pitchFamily="49" charset="-122"/>
              </a:rPr>
              <a:t>20</a:t>
            </a:r>
            <a:r>
              <a:rPr lang="zh-CN" altLang="en-US" sz="4400" b="1" dirty="0">
                <a:latin typeface="黑体" pitchFamily="49" charset="-122"/>
                <a:ea typeface="黑体" pitchFamily="49" charset="-122"/>
              </a:rPr>
              <a:t>名</a:t>
            </a:r>
            <a:endParaRPr lang="en-US" altLang="zh-CN" sz="4400" b="1" dirty="0"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4400" b="1" dirty="0">
                <a:latin typeface="黑体" pitchFamily="49" charset="-122"/>
                <a:ea typeface="黑体" pitchFamily="49" charset="-122"/>
              </a:rPr>
              <a:t>安全管理：</a:t>
            </a:r>
            <a:r>
              <a:rPr lang="en-US" altLang="zh-CN" sz="4400" b="1" dirty="0">
                <a:latin typeface="黑体" pitchFamily="49" charset="-122"/>
                <a:ea typeface="黑体" pitchFamily="49" charset="-122"/>
              </a:rPr>
              <a:t>10</a:t>
            </a:r>
            <a:r>
              <a:rPr lang="zh-CN" altLang="en-US" sz="4400" b="1" dirty="0">
                <a:latin typeface="黑体" pitchFamily="49" charset="-122"/>
                <a:ea typeface="黑体" pitchFamily="49" charset="-122"/>
              </a:rPr>
              <a:t>名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23528" y="1697557"/>
            <a:ext cx="2508335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r>
              <a:rPr lang="zh-CN" altLang="en-US" sz="1400" b="1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施工管理：</a:t>
            </a:r>
            <a:endParaRPr lang="en-US" altLang="zh-CN" sz="1400" b="1" dirty="0"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r>
              <a:rPr lang="en-US" altLang="zh-CN" sz="1400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1</a:t>
            </a:r>
            <a:r>
              <a:rPr lang="zh-CN" altLang="en-US" sz="1400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、应届毕业大学生，本科或以上学历，土木工程、工程管理、机械及自动化等相关专业。</a:t>
            </a:r>
            <a:endParaRPr lang="en-US" altLang="zh-CN" sz="1400" dirty="0"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2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、在校无不良记录，无不良嗜好，学生会干部或优秀班干部优先，男性优先。</a:t>
            </a:r>
            <a:endParaRPr kumimoji="0" lang="en-US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r>
              <a:rPr lang="en-US" altLang="zh-CN" sz="1400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3</a:t>
            </a:r>
            <a:r>
              <a:rPr lang="zh-CN" altLang="en-US" sz="1400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、态度端正、正面、积极，敢于面对问题；有责任感、敢于对自己的行为和结果负责；积极学习、不断提升自己。</a:t>
            </a:r>
            <a:endParaRPr lang="en-US" altLang="zh-CN" sz="1400" dirty="0"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4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、有志于从事项目现场施工管理工作，沟通能力强、富有责任心、适应异地工作。</a:t>
            </a:r>
            <a:endParaRPr kumimoji="0" lang="en-US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31840" y="764704"/>
            <a:ext cx="2964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accent2"/>
                </a:solidFill>
              </a:rPr>
              <a:t>招聘岗位要求</a:t>
            </a:r>
            <a:endParaRPr lang="en-US" altLang="zh-CN" sz="3600" b="1" dirty="0">
              <a:solidFill>
                <a:schemeClr val="accent2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131840" y="1697558"/>
            <a:ext cx="2736304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r>
              <a:rPr lang="zh-CN" altLang="en-US" sz="1400" b="1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施工技术：</a:t>
            </a:r>
            <a:endParaRPr lang="en-US" altLang="zh-CN" sz="1400" b="1" dirty="0"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r>
              <a:rPr lang="en-US" altLang="zh-CN" sz="1400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1</a:t>
            </a:r>
            <a:r>
              <a:rPr lang="zh-CN" altLang="en-US" sz="1400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、应届毕业大学生，本科或以上学历，机械和结构设计相关专业、建筑施工设计等相关专业。</a:t>
            </a:r>
            <a:endParaRPr lang="en-US" altLang="zh-CN" sz="1400" dirty="0"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n-US" altLang="zh-CN" sz="1400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2</a:t>
            </a:r>
            <a:r>
              <a:rPr lang="zh-CN" altLang="en-US" sz="1400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、在校无不良记录，无不良嗜好，学生会干部或优秀班干部优先，男性优先。</a:t>
            </a:r>
            <a:endParaRPr lang="en-US" altLang="zh-CN" sz="1400" dirty="0"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r>
              <a:rPr lang="en-US" altLang="zh-CN" sz="1400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3</a:t>
            </a:r>
            <a:r>
              <a:rPr lang="zh-CN" altLang="en-US" sz="1400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、态度端正、学习能力强；有责任感、敢于对自己的行为和结果负责；积极学习、不断提升自己。</a:t>
            </a:r>
            <a:endParaRPr lang="en-US" altLang="zh-CN" sz="1400" dirty="0"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4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、有志于从事施工设计、结构分析和施工研究工作，工作严禁、积极进取并能适应短期出差。</a:t>
            </a:r>
            <a:endParaRPr kumimoji="0" lang="en-US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217380" y="1697558"/>
            <a:ext cx="2603092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r>
              <a:rPr lang="zh-CN" altLang="en-US" sz="1400" b="1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安全管理：</a:t>
            </a:r>
            <a:endParaRPr lang="en-US" altLang="zh-CN" sz="1400" b="1" dirty="0"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r>
              <a:rPr lang="en-US" altLang="zh-CN" sz="1400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1</a:t>
            </a:r>
            <a:r>
              <a:rPr lang="zh-CN" altLang="en-US" sz="1400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、应届毕业大学生，本科或以上学历，土木工程、工程管理、安全管理等相关专业。</a:t>
            </a:r>
            <a:endParaRPr lang="en-US" altLang="zh-CN" sz="1400" dirty="0"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2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、在校无不良记录，做事风格严谨、学生会干部或优秀班干部、党员优先，男性优先。</a:t>
            </a:r>
            <a:endParaRPr kumimoji="0" lang="en-US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r>
              <a:rPr lang="en-US" altLang="zh-CN" sz="1400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3</a:t>
            </a:r>
            <a:r>
              <a:rPr lang="zh-CN" altLang="en-US" sz="1400" dirty="0"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、态度端正、正面、积极，敢于面对问题；有责任感、敢于对自己的行为和结果负责；积极学习、不断提升自己。</a:t>
            </a:r>
            <a:endParaRPr lang="en-US" altLang="zh-CN" sz="1400" dirty="0"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4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、有志于从事建筑施工安全管理事业，能够适应现场管理工作。</a:t>
            </a:r>
            <a:endParaRPr kumimoji="0" lang="en-US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51520" y="2708920"/>
          <a:ext cx="8496941" cy="2168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5683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683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683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5683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5683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2308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00810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339918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层级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基本工资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技能工资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岗位工资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绩效工资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七险一金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相关福利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相关津贴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综合年薪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4338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最高档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2000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11000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8000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25000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七险足额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节假日福利、免费宿舍（别墅）、免费工作服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餐饮津贴、交通补贴、通讯补贴、出差补贴、职称</a:t>
                      </a:r>
                      <a:r>
                        <a:rPr lang="zh-CN" altLang="en-US" sz="1200" dirty="0" smtClean="0"/>
                        <a:t>津贴、工龄津贴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100</a:t>
                      </a:r>
                      <a:r>
                        <a:rPr lang="zh-CN" altLang="en-US" sz="1200" dirty="0"/>
                        <a:t>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21968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最低档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2000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500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1000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800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七险足额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dirty="0"/>
                        <a:t>节假日福利、免费宿舍（别墅）、免费工作服</a:t>
                      </a:r>
                    </a:p>
                    <a:p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餐饮津贴、交通补贴、通讯补贴、出差补贴、职称</a:t>
                      </a:r>
                      <a:r>
                        <a:rPr lang="zh-CN" altLang="en-US" sz="1200" dirty="0" smtClean="0"/>
                        <a:t>津贴、工龄津贴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8</a:t>
                      </a:r>
                      <a:r>
                        <a:rPr lang="zh-CN" altLang="en-US" sz="1200" dirty="0"/>
                        <a:t>万</a:t>
                      </a:r>
                      <a:r>
                        <a:rPr lang="en-US" altLang="zh-CN" sz="1200" dirty="0"/>
                        <a:t>-12</a:t>
                      </a:r>
                      <a:r>
                        <a:rPr lang="zh-CN" altLang="en-US" sz="1200" dirty="0"/>
                        <a:t>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3419872" y="1628800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薪酬结构</a:t>
            </a:r>
            <a:endParaRPr lang="en-US" altLang="zh-CN" sz="3600" b="1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83568" y="1665675"/>
            <a:ext cx="7776864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zh-CN" altLang="en-US" sz="2800" b="1" dirty="0">
                <a:latin typeface="Calibri" pitchFamily="34" charset="0"/>
                <a:ea typeface="宋体" pitchFamily="2" charset="-122"/>
              </a:rPr>
              <a:t>鼎维固人力资源中心相关联络方式</a:t>
            </a:r>
            <a:r>
              <a:rPr lang="zh-CN" altLang="en-US" sz="2000" b="1" dirty="0">
                <a:latin typeface="Calibri" pitchFamily="34" charset="0"/>
                <a:ea typeface="宋体" pitchFamily="2" charset="-122"/>
              </a:rPr>
              <a:t>：</a:t>
            </a:r>
            <a:endParaRPr lang="en-US" altLang="zh-CN" sz="2000" b="1" dirty="0">
              <a:latin typeface="Calibri" pitchFamily="34" charset="0"/>
              <a:ea typeface="宋体" pitchFamily="2" charset="-122"/>
            </a:endParaRPr>
          </a:p>
          <a:p>
            <a:pPr algn="ctr" eaLnBrk="0" hangingPunct="0">
              <a:lnSpc>
                <a:spcPct val="150000"/>
              </a:lnSpc>
            </a:pPr>
            <a:endParaRPr lang="en-US" altLang="zh-CN" sz="2000" b="1" dirty="0">
              <a:latin typeface="Calibri" pitchFamily="34" charset="0"/>
              <a:ea typeface="宋体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000" dirty="0">
                <a:latin typeface="Calibri" pitchFamily="34" charset="0"/>
                <a:ea typeface="宋体" pitchFamily="2" charset="-122"/>
              </a:rPr>
              <a:t>鼎维固人力资源中心：</a:t>
            </a:r>
            <a:r>
              <a:rPr lang="en-US" altLang="zh-CN" sz="2000" dirty="0">
                <a:latin typeface="Calibri" pitchFamily="34" charset="0"/>
                <a:ea typeface="宋体" pitchFamily="2" charset="-122"/>
              </a:rPr>
              <a:t>022-25646163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2000" dirty="0">
                <a:latin typeface="Calibri" pitchFamily="34" charset="0"/>
                <a:ea typeface="宋体" pitchFamily="2" charset="-122"/>
              </a:rPr>
              <a:t>鼎维固人力资源主管：</a:t>
            </a:r>
            <a:r>
              <a:rPr lang="en-US" altLang="zh-CN" sz="2000" dirty="0">
                <a:latin typeface="Calibri" pitchFamily="34" charset="0"/>
                <a:ea typeface="宋体" pitchFamily="2" charset="-122"/>
              </a:rPr>
              <a:t>18622509856 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2000" dirty="0">
                <a:latin typeface="Calibri" pitchFamily="34" charset="0"/>
                <a:ea typeface="宋体" pitchFamily="2" charset="-122"/>
              </a:rPr>
              <a:t>鼎维固人力资源总监：</a:t>
            </a:r>
            <a:r>
              <a:rPr lang="en-US" altLang="zh-CN" sz="2000" dirty="0">
                <a:latin typeface="Calibri" pitchFamily="34" charset="0"/>
                <a:ea typeface="宋体" pitchFamily="2" charset="-122"/>
              </a:rPr>
              <a:t>15116900919 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2000" dirty="0">
                <a:latin typeface="Calibri" pitchFamily="34" charset="0"/>
                <a:ea typeface="宋体" pitchFamily="2" charset="-122"/>
              </a:rPr>
              <a:t>鼎维固人力资源中心邮箱：</a:t>
            </a:r>
            <a:r>
              <a:rPr lang="en-US" altLang="zh-CN" sz="2000" dirty="0" smtClean="0">
                <a:latin typeface="Calibri" pitchFamily="34" charset="0"/>
                <a:ea typeface="宋体" pitchFamily="2" charset="-122"/>
              </a:rPr>
              <a:t>linlingxing@126.com</a:t>
            </a:r>
          </a:p>
          <a:p>
            <a:pPr eaLnBrk="0" hangingPunct="0">
              <a:lnSpc>
                <a:spcPct val="150000"/>
              </a:lnSpc>
            </a:pPr>
            <a:r>
              <a:rPr lang="en-US" altLang="zh-CN" sz="2000" dirty="0" smtClean="0">
                <a:latin typeface="Calibri" pitchFamily="34" charset="0"/>
                <a:ea typeface="宋体" pitchFamily="2" charset="-122"/>
              </a:rPr>
              <a:t> </a:t>
            </a:r>
            <a:r>
              <a:rPr lang="en-US" altLang="zh-CN" sz="2000" dirty="0" smtClean="0">
                <a:latin typeface="Calibri" pitchFamily="34" charset="0"/>
                <a:ea typeface="宋体" pitchFamily="2" charset="-122"/>
              </a:rPr>
              <a:t>                                                      jackwei@dwgmj.com</a:t>
            </a:r>
            <a:endParaRPr lang="en-US" altLang="zh-CN" sz="2000" dirty="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20354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971600" y="332656"/>
            <a:ext cx="7000875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 i="0" dirty="0">
                <a:solidFill>
                  <a:srgbClr val="000099"/>
                </a:solidFill>
                <a:latin typeface="Arial" pitchFamily="34" charset="0"/>
                <a:ea typeface="楷体_GB2312" pitchFamily="49" charset="-122"/>
              </a:rPr>
              <a:t>我们与你相约在美丽的滨海新区</a:t>
            </a:r>
            <a:endParaRPr lang="en-US" altLang="zh-CN" sz="3600" b="1" i="0" dirty="0">
              <a:solidFill>
                <a:srgbClr val="000099"/>
              </a:solidFill>
              <a:latin typeface="Arial" pitchFamily="34" charset="0"/>
              <a:ea typeface="楷体_GB2312" pitchFamily="49" charset="-122"/>
            </a:endParaRPr>
          </a:p>
          <a:p>
            <a:r>
              <a:rPr lang="en-US" altLang="zh-CN" sz="3600" b="1" i="0" dirty="0">
                <a:solidFill>
                  <a:srgbClr val="000099"/>
                </a:solidFill>
                <a:latin typeface="Arial" pitchFamily="34" charset="0"/>
                <a:ea typeface="楷体_GB2312" pitchFamily="49" charset="-122"/>
              </a:rPr>
              <a:t>            </a:t>
            </a:r>
          </a:p>
          <a:p>
            <a:r>
              <a:rPr lang="en-US" altLang="zh-CN" sz="3600" b="1" i="0" dirty="0">
                <a:solidFill>
                  <a:srgbClr val="000099"/>
                </a:solidFill>
                <a:latin typeface="Arial" pitchFamily="34" charset="0"/>
                <a:ea typeface="楷体_GB2312" pitchFamily="49" charset="-122"/>
              </a:rPr>
              <a:t>                 ——</a:t>
            </a:r>
            <a:r>
              <a:rPr lang="zh-CN" altLang="en-US" sz="3600" b="1" i="0" dirty="0">
                <a:solidFill>
                  <a:srgbClr val="000099"/>
                </a:solidFill>
                <a:latin typeface="Arial" pitchFamily="34" charset="0"/>
                <a:ea typeface="楷体_GB2312" pitchFamily="49" charset="-122"/>
              </a:rPr>
              <a:t>不见不散</a:t>
            </a:r>
          </a:p>
        </p:txBody>
      </p:sp>
    </p:spTree>
    <p:extLst>
      <p:ext uri="{BB962C8B-B14F-4D97-AF65-F5344CB8AC3E}">
        <p14:creationId xmlns="" xmlns:p14="http://schemas.microsoft.com/office/powerpoint/2010/main" val="713194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1412</Words>
  <Application>Microsoft Office PowerPoint</Application>
  <PresentationFormat>全屏显示(4:3)</PresentationFormat>
  <Paragraphs>230</Paragraphs>
  <Slides>23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主题​​</vt:lpstr>
      <vt:lpstr>幻灯片 1</vt:lpstr>
      <vt:lpstr>幻灯片 2</vt:lpstr>
      <vt:lpstr>幻灯片 3</vt:lpstr>
      <vt:lpstr>幻灯片 4</vt:lpstr>
      <vt:lpstr>公司简介篇</vt:lpstr>
      <vt:lpstr>幻灯片 6</vt:lpstr>
      <vt:lpstr>幻灯片 7</vt:lpstr>
      <vt:lpstr>产 品 介 绍</vt:lpstr>
      <vt:lpstr>项目介绍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余问天</cp:lastModifiedBy>
  <cp:revision>82</cp:revision>
  <dcterms:created xsi:type="dcterms:W3CDTF">2015-11-19T07:13:03Z</dcterms:created>
  <dcterms:modified xsi:type="dcterms:W3CDTF">2017-05-09T09:47:39Z</dcterms:modified>
</cp:coreProperties>
</file>